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6858000" cx="9144000"/>
  <p:notesSz cx="6858000" cy="9144000"/>
  <p:embeddedFontLst>
    <p:embeddedFont>
      <p:font typeface="Economica"/>
      <p:regular r:id="rId30"/>
      <p:bold r:id="rId31"/>
      <p:italic r:id="rId32"/>
      <p:boldItalic r:id="rId33"/>
    </p:embeddedFont>
    <p:embeddedFont>
      <p:font typeface="Roboto"/>
      <p:regular r:id="rId34"/>
      <p:bold r:id="rId35"/>
      <p:italic r:id="rId36"/>
      <p:boldItalic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6.xml"/><Relationship Id="rId41" Type="http://schemas.openxmlformats.org/officeDocument/2006/relationships/font" Target="fonts/OpenSans-bold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Economica-bold.fntdata"/><Relationship Id="rId30" Type="http://schemas.openxmlformats.org/officeDocument/2006/relationships/font" Target="fonts/Economica-regular.fntdata"/><Relationship Id="rId11" Type="http://schemas.openxmlformats.org/officeDocument/2006/relationships/slide" Target="slides/slide7.xml"/><Relationship Id="rId33" Type="http://schemas.openxmlformats.org/officeDocument/2006/relationships/font" Target="fonts/Economica-boldItalic.fntdata"/><Relationship Id="rId10" Type="http://schemas.openxmlformats.org/officeDocument/2006/relationships/slide" Target="slides/slide6.xml"/><Relationship Id="rId32" Type="http://schemas.openxmlformats.org/officeDocument/2006/relationships/font" Target="fonts/Economica-italic.fntdata"/><Relationship Id="rId13" Type="http://schemas.openxmlformats.org/officeDocument/2006/relationships/slide" Target="slides/slide9.xml"/><Relationship Id="rId35" Type="http://schemas.openxmlformats.org/officeDocument/2006/relationships/font" Target="fonts/Roboto-bold.fntdata"/><Relationship Id="rId12" Type="http://schemas.openxmlformats.org/officeDocument/2006/relationships/slide" Target="slides/slide8.xml"/><Relationship Id="rId34" Type="http://schemas.openxmlformats.org/officeDocument/2006/relationships/font" Target="fonts/Roboto-regular.fntdata"/><Relationship Id="rId15" Type="http://schemas.openxmlformats.org/officeDocument/2006/relationships/slide" Target="slides/slide11.xml"/><Relationship Id="rId37" Type="http://schemas.openxmlformats.org/officeDocument/2006/relationships/font" Target="fonts/Roboto-boldItalic.fntdata"/><Relationship Id="rId14" Type="http://schemas.openxmlformats.org/officeDocument/2006/relationships/slide" Target="slides/slide10.xml"/><Relationship Id="rId36" Type="http://schemas.openxmlformats.org/officeDocument/2006/relationships/font" Target="fonts/Roboto-italic.fntdata"/><Relationship Id="rId17" Type="http://schemas.openxmlformats.org/officeDocument/2006/relationships/slide" Target="slides/slide13.xml"/><Relationship Id="rId39" Type="http://schemas.openxmlformats.org/officeDocument/2006/relationships/font" Target="fonts/OpenSans-bold.fntdata"/><Relationship Id="rId16" Type="http://schemas.openxmlformats.org/officeDocument/2006/relationships/slide" Target="slides/slide12.xml"/><Relationship Id="rId38" Type="http://schemas.openxmlformats.org/officeDocument/2006/relationships/font" Target="fonts/OpenSans-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gif>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yenchenlin/DeepLearningFlappyBird"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david-gpu/deep-makeover"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verge.com/2016/11/7/13551210/ai-deep-learning-lip-reading-accuracy-oxford"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8f855c2fbb_0_8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8f855c2fbb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88e3151951_2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88e3151951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8f855c2fbb_0_13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g8f855c2fbb_0_1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8f855c2fbb_0_15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g8f855c2fbb_0_1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8f855c2fbb_0_14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g8f855c2fbb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8f855c2fbb_0_6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8f855c2fbb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53200d31a3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53200d31a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8f855c2fbb_0_11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f855c2fb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8f855c2fbb_0_8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8f855c2fbb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8f855c2fbb_0_9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8f855c2fbb_0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87fc4485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87fc44851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8f855c2fbb_0_12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8f855c2fbb_0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80cc09a730_1_21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80cc09a730_1_2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53200d31a3_0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53200d31a3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9126bf67e8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9126bf67e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88e3151951_0_4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8" name="Google Shape;278;g88e3151951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6e107504d6_0_2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g6e107504d6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890da1984a_0_2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890da1984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88e3151951_2_7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g88e3151951_2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u="sng">
                <a:solidFill>
                  <a:schemeClr val="accent5"/>
                </a:solidFill>
                <a:latin typeface="Open Sans"/>
                <a:ea typeface="Open Sans"/>
                <a:cs typeface="Open Sans"/>
                <a:sym typeface="Open Sans"/>
                <a:hlinkClick r:id="rId2"/>
              </a:rPr>
              <a:t>https://github.com/yenchenlin/DeepLearningFlappyBird</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8f855c2fbb_0_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g8f855c2fb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u="sng">
                <a:solidFill>
                  <a:schemeClr val="accent5"/>
                </a:solidFill>
                <a:latin typeface="Open Sans"/>
                <a:ea typeface="Open Sans"/>
                <a:cs typeface="Open Sans"/>
                <a:sym typeface="Open Sans"/>
                <a:hlinkClick r:id="rId2"/>
              </a:rPr>
              <a:t>https://github.com/david-gpu/deep-makeover</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8f855c2fbb_0_1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g8f855c2fbb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u="sng">
                <a:solidFill>
                  <a:schemeClr val="accent5"/>
                </a:solidFill>
                <a:latin typeface="Open Sans"/>
                <a:ea typeface="Open Sans"/>
                <a:cs typeface="Open Sans"/>
                <a:sym typeface="Open Sans"/>
                <a:hlinkClick r:id="rId2"/>
              </a:rPr>
              <a:t>https://www.theverge.com/2016/11/7/13551210/ai-deep-learning-lip-reading-accuracy-oxford</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8647d8d92e_1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g8647d8d92e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8f855c2fbb_0_4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8f855c2fbb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89c201f90c_0_20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g89c201f90c_0_2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hyperlink" Target="http://www.youtube.com/watch?v=yfsTZbwgMSE" TargetMode="External"/><Relationship Id="rId4" Type="http://schemas.openxmlformats.org/officeDocument/2006/relationships/image" Target="../media/image8.jpg"/><Relationship Id="rId5"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hyperlink" Target="https://discuss.dphi.tech/t/day-1-introduction-to-deep-learning/685"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hyperlink" Target="http://www.youtube.com/watch?v=z-ZR_8BZ1wQ" TargetMode="External"/><Relationship Id="rId5" Type="http://schemas.openxmlformats.org/officeDocument/2006/relationships/image" Target="../media/image1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hyperlink" Target="https://docs.google.com/presentation/d/1XdenSAVaiFMdbtCqaG70yEHOdQLVr2ehnbQQPJDRo5E/edit?usp=sharing"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2.png"/><Relationship Id="rId4" Type="http://schemas.openxmlformats.org/officeDocument/2006/relationships/hyperlink" Target="https://discuss.dphi.tech/t/day-1-introduction-to-deep-learning/68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7.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hyperlink" Target="http://www.youtube.com/watch?v=fa5QGremQf8" TargetMode="Externa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3"/>
          <p:cNvCxnSpPr/>
          <p:nvPr/>
        </p:nvCxnSpPr>
        <p:spPr>
          <a:xfrm flipH="1" rot="10800000">
            <a:off x="84450" y="8491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6" name="Google Shape;56;p13"/>
          <p:cNvSpPr/>
          <p:nvPr/>
        </p:nvSpPr>
        <p:spPr>
          <a:xfrm>
            <a:off x="-12475" y="6114475"/>
            <a:ext cx="9156600" cy="781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835450" y="2026213"/>
            <a:ext cx="76635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Welcome to Deep Learning</a:t>
            </a:r>
            <a:endParaRPr b="1" sz="3400">
              <a:latin typeface="Open Sans"/>
              <a:ea typeface="Open Sans"/>
              <a:cs typeface="Open Sans"/>
              <a:sym typeface="Open Sans"/>
            </a:endParaRPr>
          </a:p>
          <a:p>
            <a:pPr indent="0" lvl="0" marL="0" rtl="0" algn="ctr">
              <a:spcBef>
                <a:spcPts val="0"/>
              </a:spcBef>
              <a:spcAft>
                <a:spcPts val="0"/>
              </a:spcAft>
              <a:buNone/>
            </a:pPr>
            <a:r>
              <a:rPr b="1" lang="en" sz="3400">
                <a:latin typeface="Open Sans"/>
                <a:ea typeface="Open Sans"/>
                <a:cs typeface="Open Sans"/>
                <a:sym typeface="Open Sans"/>
              </a:rPr>
              <a:t> Online Bootcamp</a:t>
            </a:r>
            <a:endParaRPr b="1" sz="3400">
              <a:latin typeface="Open Sans"/>
              <a:ea typeface="Open Sans"/>
              <a:cs typeface="Open Sans"/>
              <a:sym typeface="Open Sans"/>
            </a:endParaRPr>
          </a:p>
        </p:txBody>
      </p:sp>
      <p:pic>
        <p:nvPicPr>
          <p:cNvPr id="58" name="Google Shape;58;p13"/>
          <p:cNvPicPr preferRelativeResize="0"/>
          <p:nvPr/>
        </p:nvPicPr>
        <p:blipFill>
          <a:blip r:embed="rId3">
            <a:alphaModFix/>
          </a:blip>
          <a:stretch>
            <a:fillRect/>
          </a:stretch>
        </p:blipFill>
        <p:spPr>
          <a:xfrm>
            <a:off x="2840341" y="4329500"/>
            <a:ext cx="3463325" cy="1039000"/>
          </a:xfrm>
          <a:prstGeom prst="rect">
            <a:avLst/>
          </a:prstGeom>
          <a:noFill/>
          <a:ln>
            <a:noFill/>
          </a:ln>
        </p:spPr>
      </p:pic>
      <p:sp>
        <p:nvSpPr>
          <p:cNvPr id="59" name="Google Shape;59;p13"/>
          <p:cNvSpPr txBox="1"/>
          <p:nvPr/>
        </p:nvSpPr>
        <p:spPr>
          <a:xfrm>
            <a:off x="663250" y="3298225"/>
            <a:ext cx="79617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666666"/>
                </a:solidFill>
                <a:latin typeface="Open Sans"/>
                <a:ea typeface="Open Sans"/>
                <a:cs typeface="Open Sans"/>
                <a:sym typeface="Open Sans"/>
              </a:rPr>
              <a:t>Day 1 - Deep Learning Overview</a:t>
            </a:r>
            <a:endParaRPr b="1" sz="3400">
              <a:solidFill>
                <a:srgbClr val="66666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2" name="Google Shape;142;p2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43" name="Google Shape;143;p22"/>
          <p:cNvSpPr txBox="1"/>
          <p:nvPr/>
        </p:nvSpPr>
        <p:spPr>
          <a:xfrm>
            <a:off x="194200" y="925325"/>
            <a:ext cx="88206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Open Sans"/>
                <a:ea typeface="Open Sans"/>
                <a:cs typeface="Open Sans"/>
                <a:sym typeface="Open Sans"/>
              </a:rPr>
              <a:t>Now what does learning hidden patterns mean? Taking the same apple example, it means that:</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A deep learning model first identifies the low level features like the edges of an apple</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Then it slowly understands the more complex features like body and stem.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Finally, it combines all the learnings and learns the shapes, colours and other characteristics that can be used to identify an apple. </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The further you advance into it, the more complex the features it can recognize.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p:txBody>
      </p:sp>
      <p:sp>
        <p:nvSpPr>
          <p:cNvPr id="144" name="Google Shape;144;p22"/>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What is Deep Learning?</a:t>
            </a:r>
            <a:endParaRPr sz="4500">
              <a:solidFill>
                <a:srgbClr val="434343"/>
              </a:solidFill>
              <a:latin typeface="Economica"/>
              <a:ea typeface="Economica"/>
              <a:cs typeface="Economica"/>
              <a:sym typeface="Economica"/>
            </a:endParaRPr>
          </a:p>
        </p:txBody>
      </p:sp>
      <p:pic>
        <p:nvPicPr>
          <p:cNvPr id="145" name="Google Shape;145;p22"/>
          <p:cNvPicPr preferRelativeResize="0"/>
          <p:nvPr/>
        </p:nvPicPr>
        <p:blipFill rotWithShape="1">
          <a:blip r:embed="rId3">
            <a:alphaModFix/>
          </a:blip>
          <a:srcRect b="13584" l="3372" r="0" t="18697"/>
          <a:stretch/>
        </p:blipFill>
        <p:spPr>
          <a:xfrm>
            <a:off x="1509650" y="4427600"/>
            <a:ext cx="6489074" cy="2354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1" name="Google Shape;151;p2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52" name="Google Shape;152;p23"/>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Machine Learning vs Deep Learning</a:t>
            </a:r>
            <a:endParaRPr sz="4500">
              <a:solidFill>
                <a:srgbClr val="434343"/>
              </a:solidFill>
              <a:latin typeface="Economica"/>
              <a:ea typeface="Economica"/>
              <a:cs typeface="Economica"/>
              <a:sym typeface="Economica"/>
            </a:endParaRPr>
          </a:p>
        </p:txBody>
      </p:sp>
      <p:pic>
        <p:nvPicPr>
          <p:cNvPr id="153" name="Google Shape;153;p23"/>
          <p:cNvPicPr preferRelativeResize="0"/>
          <p:nvPr/>
        </p:nvPicPr>
        <p:blipFill>
          <a:blip r:embed="rId3">
            <a:alphaModFix/>
          </a:blip>
          <a:stretch>
            <a:fillRect/>
          </a:stretch>
        </p:blipFill>
        <p:spPr>
          <a:xfrm>
            <a:off x="3314075" y="982613"/>
            <a:ext cx="5745474" cy="4962000"/>
          </a:xfrm>
          <a:prstGeom prst="rect">
            <a:avLst/>
          </a:prstGeom>
          <a:noFill/>
          <a:ln>
            <a:noFill/>
          </a:ln>
        </p:spPr>
      </p:pic>
      <p:sp>
        <p:nvSpPr>
          <p:cNvPr id="154" name="Google Shape;154;p23"/>
          <p:cNvSpPr txBox="1"/>
          <p:nvPr/>
        </p:nvSpPr>
        <p:spPr>
          <a:xfrm>
            <a:off x="134350" y="951125"/>
            <a:ext cx="35970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In practical terms, deep learning is just a </a:t>
            </a:r>
            <a:r>
              <a:rPr b="1" lang="en" sz="2000">
                <a:latin typeface="Open Sans"/>
                <a:ea typeface="Open Sans"/>
                <a:cs typeface="Open Sans"/>
                <a:sym typeface="Open Sans"/>
              </a:rPr>
              <a:t>subset of machine learning</a:t>
            </a:r>
            <a:r>
              <a:rPr lang="en" sz="2000">
                <a:latin typeface="Open Sans"/>
                <a:ea typeface="Open Sans"/>
                <a:cs typeface="Open Sans"/>
                <a:sym typeface="Open Sans"/>
              </a:rPr>
              <a:t>.</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2000">
                <a:latin typeface="Open Sans"/>
                <a:ea typeface="Open Sans"/>
                <a:cs typeface="Open Sans"/>
                <a:sym typeface="Open Sans"/>
              </a:rPr>
              <a:t>In fact, deep learning technically is machine learning and functions in a similar way (hence why the terms are sometimes loosely interchanged). However, its capabilities are different.</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155" name="Google Shape;155;p23"/>
          <p:cNvGrpSpPr/>
          <p:nvPr/>
        </p:nvGrpSpPr>
        <p:grpSpPr>
          <a:xfrm>
            <a:off x="0" y="5976100"/>
            <a:ext cx="9144000" cy="919800"/>
            <a:chOff x="0" y="5976100"/>
            <a:chExt cx="9144000" cy="919800"/>
          </a:xfrm>
        </p:grpSpPr>
        <p:sp>
          <p:nvSpPr>
            <p:cNvPr id="156" name="Google Shape;156;p2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7" name="Google Shape;157;p23"/>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3" name="Google Shape;163;p2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64" name="Google Shape;164;p24"/>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Machine Learning vs Deep Learning</a:t>
            </a:r>
            <a:endParaRPr sz="4500">
              <a:solidFill>
                <a:srgbClr val="434343"/>
              </a:solidFill>
              <a:latin typeface="Economica"/>
              <a:ea typeface="Economica"/>
              <a:cs typeface="Economica"/>
              <a:sym typeface="Economica"/>
            </a:endParaRPr>
          </a:p>
        </p:txBody>
      </p:sp>
      <p:sp>
        <p:nvSpPr>
          <p:cNvPr id="165" name="Google Shape;165;p24"/>
          <p:cNvSpPr txBox="1"/>
          <p:nvPr/>
        </p:nvSpPr>
        <p:spPr>
          <a:xfrm>
            <a:off x="134350" y="1036475"/>
            <a:ext cx="8806200" cy="486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ctr">
              <a:spcBef>
                <a:spcPts val="0"/>
              </a:spcBef>
              <a:spcAft>
                <a:spcPts val="0"/>
              </a:spcAft>
              <a:buNone/>
            </a:pPr>
            <a:r>
              <a:rPr lang="en" sz="2200">
                <a:latin typeface="Open Sans"/>
                <a:ea typeface="Open Sans"/>
                <a:cs typeface="Open Sans"/>
                <a:sym typeface="Open Sans"/>
              </a:rPr>
              <a:t>If you’ve worked with Machine Learning in the past, you might have heard about Feature Extraction. What is it? </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l">
              <a:spcBef>
                <a:spcPts val="0"/>
              </a:spcBef>
              <a:spcAft>
                <a:spcPts val="0"/>
              </a:spcAft>
              <a:buNone/>
            </a:pPr>
            <a:r>
              <a:rPr b="1" lang="en" sz="2200">
                <a:latin typeface="Open Sans"/>
                <a:ea typeface="Open Sans"/>
                <a:cs typeface="Open Sans"/>
                <a:sym typeface="Open Sans"/>
              </a:rPr>
              <a:t>Feature Extraction</a:t>
            </a:r>
            <a:r>
              <a:rPr lang="en" sz="2200">
                <a:latin typeface="Open Sans"/>
                <a:ea typeface="Open Sans"/>
                <a:cs typeface="Open Sans"/>
                <a:sym typeface="Open Sans"/>
              </a:rPr>
              <a:t> means extracting the useful features of a dataset.</a:t>
            </a:r>
            <a:endParaRPr sz="2200">
              <a:latin typeface="Open Sans"/>
              <a:ea typeface="Open Sans"/>
              <a:cs typeface="Open Sans"/>
              <a:sym typeface="Open Sans"/>
            </a:endParaRPr>
          </a:p>
          <a:p>
            <a:pPr indent="457200" lvl="0" marL="0" rtl="0" algn="l">
              <a:spcBef>
                <a:spcPts val="0"/>
              </a:spcBef>
              <a:spcAft>
                <a:spcPts val="0"/>
              </a:spcAft>
              <a:buNone/>
            </a:pPr>
            <a:r>
              <a:t/>
            </a:r>
            <a:endParaRPr sz="2200">
              <a:latin typeface="Open Sans"/>
              <a:ea typeface="Open Sans"/>
              <a:cs typeface="Open Sans"/>
              <a:sym typeface="Open Sans"/>
            </a:endParaRPr>
          </a:p>
          <a:p>
            <a:pPr indent="457200" lvl="0" marL="0" rtl="0" algn="l">
              <a:spcBef>
                <a:spcPts val="0"/>
              </a:spcBef>
              <a:spcAft>
                <a:spcPts val="0"/>
              </a:spcAft>
              <a:buNone/>
            </a:pPr>
            <a:r>
              <a:rPr lang="en" sz="2200">
                <a:latin typeface="Open Sans"/>
                <a:ea typeface="Open Sans"/>
                <a:cs typeface="Open Sans"/>
                <a:sym typeface="Open Sans"/>
              </a:rPr>
              <a:t>For eg. The stem and body of an apple.</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p:txBody>
      </p:sp>
      <p:grpSp>
        <p:nvGrpSpPr>
          <p:cNvPr id="166" name="Google Shape;166;p24"/>
          <p:cNvGrpSpPr/>
          <p:nvPr/>
        </p:nvGrpSpPr>
        <p:grpSpPr>
          <a:xfrm>
            <a:off x="0" y="5976100"/>
            <a:ext cx="9144000" cy="919800"/>
            <a:chOff x="0" y="5976100"/>
            <a:chExt cx="9144000" cy="919800"/>
          </a:xfrm>
        </p:grpSpPr>
        <p:sp>
          <p:nvSpPr>
            <p:cNvPr id="167" name="Google Shape;167;p2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8" name="Google Shape;168;p24"/>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4" name="Google Shape;174;p2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75" name="Google Shape;175;p25"/>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Machine Learning vs Deep Learning</a:t>
            </a:r>
            <a:endParaRPr sz="4500">
              <a:solidFill>
                <a:srgbClr val="434343"/>
              </a:solidFill>
              <a:latin typeface="Economica"/>
              <a:ea typeface="Economica"/>
              <a:cs typeface="Economica"/>
              <a:sym typeface="Economica"/>
            </a:endParaRPr>
          </a:p>
        </p:txBody>
      </p:sp>
      <p:sp>
        <p:nvSpPr>
          <p:cNvPr id="176" name="Google Shape;176;p25"/>
          <p:cNvSpPr txBox="1"/>
          <p:nvPr/>
        </p:nvSpPr>
        <p:spPr>
          <a:xfrm>
            <a:off x="134350" y="1036475"/>
            <a:ext cx="8891100" cy="48696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In traditional Machine learning techniques, most of the features need to be identified by an domain expert in order to reduce the complexity of the data and make patterns more visible for learning algorithms to work.</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0" lvl="0" marL="457200" rtl="0" algn="l">
              <a:spcBef>
                <a:spcPts val="0"/>
              </a:spcBef>
              <a:spcAft>
                <a:spcPts val="0"/>
              </a:spcAft>
              <a:buNone/>
            </a:pPr>
            <a:r>
              <a:rPr lang="en" sz="1900">
                <a:latin typeface="Open Sans"/>
                <a:ea typeface="Open Sans"/>
                <a:cs typeface="Open Sans"/>
                <a:sym typeface="Open Sans"/>
              </a:rPr>
              <a:t>Unfortunately, </a:t>
            </a:r>
            <a:r>
              <a:rPr b="1" lang="en" sz="1900">
                <a:latin typeface="Open Sans"/>
                <a:ea typeface="Open Sans"/>
                <a:cs typeface="Open Sans"/>
                <a:sym typeface="Open Sans"/>
              </a:rPr>
              <a:t>feature extraction</a:t>
            </a:r>
            <a:r>
              <a:rPr lang="en" sz="1900">
                <a:latin typeface="Open Sans"/>
                <a:ea typeface="Open Sans"/>
                <a:cs typeface="Open Sans"/>
                <a:sym typeface="Open Sans"/>
              </a:rPr>
              <a:t> is a </a:t>
            </a:r>
            <a:r>
              <a:rPr b="1" lang="en" sz="1900">
                <a:latin typeface="Open Sans"/>
                <a:ea typeface="Open Sans"/>
                <a:cs typeface="Open Sans"/>
                <a:sym typeface="Open Sans"/>
              </a:rPr>
              <a:t>separate</a:t>
            </a:r>
            <a:r>
              <a:rPr lang="en" sz="1900">
                <a:latin typeface="Open Sans"/>
                <a:ea typeface="Open Sans"/>
                <a:cs typeface="Open Sans"/>
                <a:sym typeface="Open Sans"/>
              </a:rPr>
              <a:t> and often a </a:t>
            </a:r>
            <a:r>
              <a:rPr b="1" lang="en" sz="1900">
                <a:latin typeface="Open Sans"/>
                <a:ea typeface="Open Sans"/>
                <a:cs typeface="Open Sans"/>
                <a:sym typeface="Open Sans"/>
              </a:rPr>
              <a:t>manual component</a:t>
            </a:r>
            <a:r>
              <a:rPr lang="en" sz="1900">
                <a:latin typeface="Open Sans"/>
                <a:ea typeface="Open Sans"/>
                <a:cs typeface="Open Sans"/>
                <a:sym typeface="Open Sans"/>
              </a:rPr>
              <a:t> in </a:t>
            </a:r>
            <a:r>
              <a:rPr lang="en" sz="1900">
                <a:latin typeface="Open Sans"/>
                <a:ea typeface="Open Sans"/>
                <a:cs typeface="Open Sans"/>
                <a:sym typeface="Open Sans"/>
              </a:rPr>
              <a:t>machine learning pipeline</a:t>
            </a:r>
            <a:r>
              <a:rPr lang="en" sz="1900">
                <a:latin typeface="Open Sans"/>
                <a:ea typeface="Open Sans"/>
                <a:cs typeface="Open Sans"/>
                <a:sym typeface="Open Sans"/>
              </a:rPr>
              <a:t> and it is </a:t>
            </a:r>
            <a:r>
              <a:rPr b="1" lang="en" sz="1900">
                <a:latin typeface="Open Sans"/>
                <a:ea typeface="Open Sans"/>
                <a:cs typeface="Open Sans"/>
                <a:sym typeface="Open Sans"/>
              </a:rPr>
              <a:t>time-consuming</a:t>
            </a:r>
            <a:r>
              <a:rPr lang="en" sz="1900">
                <a:latin typeface="Open Sans"/>
                <a:ea typeface="Open Sans"/>
                <a:cs typeface="Open Sans"/>
                <a:sym typeface="Open Sans"/>
              </a:rPr>
              <a:t>.</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The biggest advantage of </a:t>
            </a:r>
            <a:r>
              <a:rPr lang="en" sz="1900">
                <a:latin typeface="Open Sans"/>
                <a:ea typeface="Open Sans"/>
                <a:cs typeface="Open Sans"/>
                <a:sym typeface="Open Sans"/>
              </a:rPr>
              <a:t>Deep Learning algorithms</a:t>
            </a:r>
            <a:r>
              <a:rPr lang="en" sz="1900">
                <a:latin typeface="Open Sans"/>
                <a:ea typeface="Open Sans"/>
                <a:cs typeface="Open Sans"/>
                <a:sym typeface="Open Sans"/>
              </a:rPr>
              <a:t> are</a:t>
            </a:r>
            <a:r>
              <a:rPr lang="en" sz="1900">
                <a:latin typeface="Open Sans"/>
                <a:ea typeface="Open Sans"/>
                <a:cs typeface="Open Sans"/>
                <a:sym typeface="Open Sans"/>
              </a:rPr>
              <a:t> </a:t>
            </a:r>
            <a:r>
              <a:rPr lang="en" sz="1900">
                <a:latin typeface="Open Sans"/>
                <a:ea typeface="Open Sans"/>
                <a:cs typeface="Open Sans"/>
                <a:sym typeface="Open Sans"/>
              </a:rPr>
              <a:t>that they </a:t>
            </a:r>
            <a:r>
              <a:rPr b="1" lang="en" sz="1900">
                <a:latin typeface="Open Sans"/>
                <a:ea typeface="Open Sans"/>
                <a:cs typeface="Open Sans"/>
                <a:sym typeface="Open Sans"/>
              </a:rPr>
              <a:t>try to learn features from data</a:t>
            </a:r>
            <a:r>
              <a:rPr lang="en" sz="1900">
                <a:latin typeface="Open Sans"/>
                <a:ea typeface="Open Sans"/>
                <a:cs typeface="Open Sans"/>
                <a:sym typeface="Open Sans"/>
              </a:rPr>
              <a:t> in an </a:t>
            </a:r>
            <a:r>
              <a:rPr b="1" lang="en" sz="1900">
                <a:latin typeface="Open Sans"/>
                <a:ea typeface="Open Sans"/>
                <a:cs typeface="Open Sans"/>
                <a:sym typeface="Open Sans"/>
              </a:rPr>
              <a:t>incremental manner</a:t>
            </a:r>
            <a:r>
              <a:rPr lang="en" sz="1900">
                <a:latin typeface="Open Sans"/>
                <a:ea typeface="Open Sans"/>
                <a:cs typeface="Open Sans"/>
                <a:sym typeface="Open Sans"/>
              </a:rPr>
              <a:t>. As discussed before, the model will first learn the basic constituents/low-level features before moving on to the high level ones i.e it learns on ITS OWN!</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0" lvl="0" marL="457200" rtl="0" algn="l">
              <a:spcBef>
                <a:spcPts val="0"/>
              </a:spcBef>
              <a:spcAft>
                <a:spcPts val="0"/>
              </a:spcAft>
              <a:buNone/>
            </a:pPr>
            <a:r>
              <a:rPr lang="en" sz="1900">
                <a:latin typeface="Open Sans"/>
                <a:ea typeface="Open Sans"/>
                <a:cs typeface="Open Sans"/>
                <a:sym typeface="Open Sans"/>
              </a:rPr>
              <a:t>This </a:t>
            </a:r>
            <a:r>
              <a:rPr b="1" lang="en" sz="1900">
                <a:latin typeface="Open Sans"/>
                <a:ea typeface="Open Sans"/>
                <a:cs typeface="Open Sans"/>
                <a:sym typeface="Open Sans"/>
              </a:rPr>
              <a:t>eliminates the need of domain expertise and hard core feature extraction.</a:t>
            </a:r>
            <a:endParaRPr b="1"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Have a look at the next figure to understand this better.</a:t>
            </a:r>
            <a:endParaRPr sz="1900">
              <a:latin typeface="Open Sans"/>
              <a:ea typeface="Open Sans"/>
              <a:cs typeface="Open Sans"/>
              <a:sym typeface="Open Sans"/>
            </a:endParaRPr>
          </a:p>
        </p:txBody>
      </p:sp>
      <p:grpSp>
        <p:nvGrpSpPr>
          <p:cNvPr id="177" name="Google Shape;177;p25"/>
          <p:cNvGrpSpPr/>
          <p:nvPr/>
        </p:nvGrpSpPr>
        <p:grpSpPr>
          <a:xfrm>
            <a:off x="0" y="5976100"/>
            <a:ext cx="9144000" cy="919800"/>
            <a:chOff x="0" y="5976100"/>
            <a:chExt cx="9144000" cy="919800"/>
          </a:xfrm>
        </p:grpSpPr>
        <p:sp>
          <p:nvSpPr>
            <p:cNvPr id="178" name="Google Shape;178;p2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9" name="Google Shape;179;p2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5" name="Google Shape;185;p2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86" name="Google Shape;186;p26"/>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Machine Learning vs Deep Learning</a:t>
            </a:r>
            <a:endParaRPr sz="4500">
              <a:solidFill>
                <a:srgbClr val="434343"/>
              </a:solidFill>
              <a:latin typeface="Economica"/>
              <a:ea typeface="Economica"/>
              <a:cs typeface="Economica"/>
              <a:sym typeface="Economica"/>
            </a:endParaRPr>
          </a:p>
        </p:txBody>
      </p:sp>
      <p:grpSp>
        <p:nvGrpSpPr>
          <p:cNvPr id="187" name="Google Shape;187;p26"/>
          <p:cNvGrpSpPr/>
          <p:nvPr/>
        </p:nvGrpSpPr>
        <p:grpSpPr>
          <a:xfrm>
            <a:off x="0" y="5976100"/>
            <a:ext cx="9144000" cy="919800"/>
            <a:chOff x="0" y="5976100"/>
            <a:chExt cx="9144000" cy="919800"/>
          </a:xfrm>
        </p:grpSpPr>
        <p:sp>
          <p:nvSpPr>
            <p:cNvPr id="188" name="Google Shape;188;p2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9" name="Google Shape;189;p26"/>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90" name="Google Shape;190;p26"/>
          <p:cNvPicPr preferRelativeResize="0"/>
          <p:nvPr/>
        </p:nvPicPr>
        <p:blipFill>
          <a:blip r:embed="rId4">
            <a:alphaModFix/>
          </a:blip>
          <a:stretch>
            <a:fillRect/>
          </a:stretch>
        </p:blipFill>
        <p:spPr>
          <a:xfrm>
            <a:off x="645650" y="1530237"/>
            <a:ext cx="7928000" cy="386675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6" name="Google Shape;196;p2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97" name="Google Shape;197;p27"/>
          <p:cNvSpPr txBox="1"/>
          <p:nvPr/>
        </p:nvSpPr>
        <p:spPr>
          <a:xfrm>
            <a:off x="331625" y="925325"/>
            <a:ext cx="85980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In 2012, deep neural networks began to outperform traditional classification algorithms, including machine learning algorithms.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This is largely due to </a:t>
            </a:r>
            <a:r>
              <a:rPr b="1" lang="en" sz="1800">
                <a:latin typeface="Open Sans"/>
                <a:ea typeface="Open Sans"/>
                <a:cs typeface="Open Sans"/>
                <a:sym typeface="Open Sans"/>
              </a:rPr>
              <a:t>increased performance of computer processors (CPUs &amp; GPUs)</a:t>
            </a:r>
            <a:r>
              <a:rPr lang="en" sz="1800">
                <a:latin typeface="Open Sans"/>
                <a:ea typeface="Open Sans"/>
                <a:cs typeface="Open Sans"/>
                <a:sym typeface="Open Sans"/>
              </a:rPr>
              <a:t> and </a:t>
            </a:r>
            <a:r>
              <a:rPr b="1" lang="en" sz="1800">
                <a:latin typeface="Open Sans"/>
                <a:ea typeface="Open Sans"/>
                <a:cs typeface="Open Sans"/>
                <a:sym typeface="Open Sans"/>
              </a:rPr>
              <a:t>larger storage media for retaining huge training datasets</a:t>
            </a:r>
            <a:r>
              <a:rPr lang="en" sz="1800">
                <a:latin typeface="Open Sans"/>
                <a:ea typeface="Open Sans"/>
                <a:cs typeface="Open Sans"/>
                <a:sym typeface="Open Sans"/>
              </a:rPr>
              <a:t>. Every year since, deep learning has continued to get better, becoming state of the art for solving problems in many different domains. This explosion in deep learning is largely thanks to improvements in hardware and massive labeled data sets that allow deep learning models to improve quickly over time.</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ctr">
              <a:spcBef>
                <a:spcPts val="0"/>
              </a:spcBef>
              <a:spcAft>
                <a:spcPts val="0"/>
              </a:spcAft>
              <a:buNone/>
            </a:pPr>
            <a:r>
              <a:rPr lang="en" sz="1600">
                <a:solidFill>
                  <a:srgbClr val="666666"/>
                </a:solidFill>
                <a:latin typeface="Open Sans"/>
                <a:ea typeface="Open Sans"/>
                <a:cs typeface="Open Sans"/>
                <a:sym typeface="Open Sans"/>
              </a:rPr>
              <a:t>Google trend for the keyword “Deep Learning”</a:t>
            </a:r>
            <a:endParaRPr sz="1600">
              <a:solidFill>
                <a:srgbClr val="666666"/>
              </a:solidFill>
              <a:latin typeface="Open Sans"/>
              <a:ea typeface="Open Sans"/>
              <a:cs typeface="Open Sans"/>
              <a:sym typeface="Open Sans"/>
            </a:endParaRPr>
          </a:p>
        </p:txBody>
      </p:sp>
      <p:sp>
        <p:nvSpPr>
          <p:cNvPr id="198" name="Google Shape;198;p27"/>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Why is Deep Learning so popular?</a:t>
            </a:r>
            <a:endParaRPr sz="4500">
              <a:solidFill>
                <a:srgbClr val="434343"/>
              </a:solidFill>
              <a:latin typeface="Economica"/>
              <a:ea typeface="Economica"/>
              <a:cs typeface="Economica"/>
              <a:sym typeface="Economica"/>
            </a:endParaRPr>
          </a:p>
        </p:txBody>
      </p:sp>
      <p:pic>
        <p:nvPicPr>
          <p:cNvPr id="199" name="Google Shape;199;p27"/>
          <p:cNvPicPr preferRelativeResize="0"/>
          <p:nvPr/>
        </p:nvPicPr>
        <p:blipFill>
          <a:blip r:embed="rId3">
            <a:alphaModFix/>
          </a:blip>
          <a:stretch>
            <a:fillRect/>
          </a:stretch>
        </p:blipFill>
        <p:spPr>
          <a:xfrm>
            <a:off x="762000" y="3722513"/>
            <a:ext cx="7620000" cy="2428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5" name="Google Shape;205;p2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06" name="Google Shape;206;p28"/>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Why is Deep Learning so popular?</a:t>
            </a:r>
            <a:endParaRPr sz="4500">
              <a:solidFill>
                <a:srgbClr val="434343"/>
              </a:solidFill>
              <a:latin typeface="Economica"/>
              <a:ea typeface="Economica"/>
              <a:cs typeface="Economica"/>
              <a:sym typeface="Economica"/>
            </a:endParaRPr>
          </a:p>
        </p:txBody>
      </p:sp>
      <p:pic>
        <p:nvPicPr>
          <p:cNvPr descr="This video explains four reasons why deep learning has become so popular in past few years.&#10;00:24 Data growth&#10;01:25 Hardware advancements&#10;02:40 Python and opensource ecosystem&#10;04:00 Cloud and AI boom&#10;&#10;I remember I did a project in my college 17 years ago and implemented error backpropogation algorithm in C++. Why is it that deep learning is taking off in recent years? The data growth due to IT adoption, IOT devices, social media is generating so much truth so that deep learning algorithms can really produce useful results. Neural network and deep learning shows its real power when training data size is huge. Due to advancements in hardwares such as GPU and TPUs one can run so many computations in parallel making it possible to run deep learning training in a reasonable amount of time. Python and opensource ecosystem on the other hand reduced the barries for people who don't know programming and they can  try python with pytorch or tensorflow and write deep learning programs easily. One doesn't need to buy expensive hardware, they can rent a machine in a cloud and can still write machine learning programs. There is a prevalent AI boom in the businesses nowadays where all business executives want to benefit from artificial intelligence. This further accelerates the growth of deep learning.&#10;&#10;Next video: https://www.youtube.com/watch?v=VC-EliTgMEM&amp;list=PLeo1K3hjS3uu7CxAacxVndI4bE_o3BDtO&amp;index=3&#10;&#10;Previous video: https://www.youtube.com/watch?v=Mubj_fqiAv8&amp;list=PLeo1K3hjS3uu7CxAacxVndI4bE_o3BDtO&#10;&#10;Deep learning playlist: https://www.youtube.com/playlist?list=PLeo1K3hjS3uu7CxAacxVndI4bE_o3BDtO&#10;Prerequisites for this series:&#10;   1: Python tutorials (first 16 videos): https://www.youtube.com/playlist?list=PLeo1K3hjS3uv5U-Lmlnucd7gqF-3ehIh0    &#10;   2: Pandas tutorials(first 8 videos): https://www.youtube.com/playlist?list=PLeo1K3hjS3uuASpe-1LjfG5f14Bnozjwy&#10;   3: Machine learning playlist (first 16 videos): https://www.youtube.com/playlist?list=PLeo1K3hjS3uvCeTYTeyfe0-rN5r8zn9rw  &#10;&#10;Website: http://codebasicshub.com/&#10;Facebook: https://www.facebook.com/codebasicshub&#10;Twitter: https://twitter.com/codebasicshub&#10;Patreon: https://www.patreon.com/codebasics" id="207" name="Google Shape;207;p28" title="Why deep learning is becoming so popular? | Deep Learning Tutorial 2 (Tensorflow2.0, Keras &amp; Python)">
            <a:hlinkClick r:id="rId3"/>
          </p:cNvPr>
          <p:cNvPicPr preferRelativeResize="0"/>
          <p:nvPr/>
        </p:nvPicPr>
        <p:blipFill>
          <a:blip r:embed="rId4">
            <a:alphaModFix/>
          </a:blip>
          <a:stretch>
            <a:fillRect/>
          </a:stretch>
        </p:blipFill>
        <p:spPr>
          <a:xfrm>
            <a:off x="1204813" y="903613"/>
            <a:ext cx="6734375" cy="5050775"/>
          </a:xfrm>
          <a:prstGeom prst="rect">
            <a:avLst/>
          </a:prstGeom>
          <a:noFill/>
          <a:ln>
            <a:noFill/>
          </a:ln>
        </p:spPr>
      </p:pic>
      <p:grpSp>
        <p:nvGrpSpPr>
          <p:cNvPr id="208" name="Google Shape;208;p28"/>
          <p:cNvGrpSpPr/>
          <p:nvPr/>
        </p:nvGrpSpPr>
        <p:grpSpPr>
          <a:xfrm>
            <a:off x="0" y="5976100"/>
            <a:ext cx="9144000" cy="919800"/>
            <a:chOff x="0" y="5976100"/>
            <a:chExt cx="9144000" cy="919800"/>
          </a:xfrm>
        </p:grpSpPr>
        <p:sp>
          <p:nvSpPr>
            <p:cNvPr id="209" name="Google Shape;209;p2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0" name="Google Shape;210;p28"/>
            <p:cNvPicPr preferRelativeResize="0"/>
            <p:nvPr/>
          </p:nvPicPr>
          <p:blipFill>
            <a:blip r:embed="rId5">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4" name="Shape 214"/>
        <p:cNvGrpSpPr/>
        <p:nvPr/>
      </p:nvGrpSpPr>
      <p:grpSpPr>
        <a:xfrm>
          <a:off x="0" y="0"/>
          <a:ext cx="0" cy="0"/>
          <a:chOff x="0" y="0"/>
          <a:chExt cx="0" cy="0"/>
        </a:xfrm>
      </p:grpSpPr>
      <p:sp>
        <p:nvSpPr>
          <p:cNvPr id="215" name="Google Shape;215;p29"/>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b="1" lang="en" sz="3000">
                <a:solidFill>
                  <a:schemeClr val="lt1"/>
                </a:solidFill>
                <a:latin typeface="Open Sans"/>
                <a:ea typeface="Open Sans"/>
                <a:cs typeface="Open Sans"/>
                <a:sym typeface="Open Sans"/>
              </a:rPr>
              <a:t>Deep Learning Applications in daily lives</a:t>
            </a:r>
            <a:endParaRPr b="1" sz="3000">
              <a:solidFill>
                <a:schemeClr val="lt1"/>
              </a:solidFill>
              <a:latin typeface="Open Sans"/>
              <a:ea typeface="Open Sans"/>
              <a:cs typeface="Open Sans"/>
              <a:sym typeface="Open Sans"/>
            </a:endParaRPr>
          </a:p>
          <a:p>
            <a:pPr indent="0" lvl="0" marL="0" rtl="0" algn="ctr">
              <a:lnSpc>
                <a:spcPct val="150000"/>
              </a:lnSpc>
              <a:spcBef>
                <a:spcPts val="0"/>
              </a:spcBef>
              <a:spcAft>
                <a:spcPts val="0"/>
              </a:spcAft>
              <a:buClr>
                <a:schemeClr val="dk1"/>
              </a:buClr>
              <a:buSzPts val="1100"/>
              <a:buFont typeface="Arial"/>
              <a:buNone/>
            </a:pPr>
            <a:r>
              <a:t/>
            </a:r>
            <a:endParaRPr b="1" sz="3000">
              <a:solidFill>
                <a:schemeClr val="lt1"/>
              </a:solidFill>
              <a:latin typeface="Open Sans"/>
              <a:ea typeface="Open Sans"/>
              <a:cs typeface="Open Sans"/>
              <a:sym typeface="Open Sans"/>
            </a:endParaRPr>
          </a:p>
          <a:p>
            <a:pPr indent="0" lvl="0" marL="0" rtl="0" algn="ctr">
              <a:lnSpc>
                <a:spcPct val="150000"/>
              </a:lnSpc>
              <a:spcBef>
                <a:spcPts val="0"/>
              </a:spcBef>
              <a:spcAft>
                <a:spcPts val="0"/>
              </a:spcAft>
              <a:buNone/>
            </a:pPr>
            <a:r>
              <a:t/>
            </a:r>
            <a:endParaRPr b="1" sz="3000">
              <a:solidFill>
                <a:schemeClr val="lt1"/>
              </a:solidFill>
              <a:latin typeface="Open Sans"/>
              <a:ea typeface="Open Sans"/>
              <a:cs typeface="Open Sans"/>
              <a:sym typeface="Open Sans"/>
            </a:endParaRPr>
          </a:p>
        </p:txBody>
      </p:sp>
      <p:sp>
        <p:nvSpPr>
          <p:cNvPr id="216" name="Google Shape;216;p2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2" name="Google Shape;222;p3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23" name="Google Shape;223;p30"/>
          <p:cNvSpPr txBox="1"/>
          <p:nvPr/>
        </p:nvSpPr>
        <p:spPr>
          <a:xfrm>
            <a:off x="410550" y="1811600"/>
            <a:ext cx="3576000" cy="35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Open Sans"/>
                <a:ea typeface="Open Sans"/>
                <a:cs typeface="Open Sans"/>
                <a:sym typeface="Open Sans"/>
              </a:rPr>
              <a:t>One of the most common applications of Deep Learning is </a:t>
            </a:r>
            <a:r>
              <a:rPr b="1" lang="en" sz="1700">
                <a:latin typeface="Open Sans"/>
                <a:ea typeface="Open Sans"/>
                <a:cs typeface="Open Sans"/>
                <a:sym typeface="Open Sans"/>
              </a:rPr>
              <a:t>Automatic Friend Tagging Suggestions</a:t>
            </a:r>
            <a:r>
              <a:rPr lang="en" sz="1700">
                <a:latin typeface="Open Sans"/>
                <a:ea typeface="Open Sans"/>
                <a:cs typeface="Open Sans"/>
                <a:sym typeface="Open Sans"/>
              </a:rPr>
              <a:t> in </a:t>
            </a:r>
            <a:r>
              <a:rPr b="1" lang="en" sz="1700">
                <a:latin typeface="Open Sans"/>
                <a:ea typeface="Open Sans"/>
                <a:cs typeface="Open Sans"/>
                <a:sym typeface="Open Sans"/>
              </a:rPr>
              <a:t>Facebook</a:t>
            </a:r>
            <a:r>
              <a:rPr lang="en" sz="1700">
                <a:latin typeface="Open Sans"/>
                <a:ea typeface="Open Sans"/>
                <a:cs typeface="Open Sans"/>
                <a:sym typeface="Open Sans"/>
              </a:rPr>
              <a:t> or any other social media platform. </a:t>
            </a:r>
            <a:endParaRPr sz="1700">
              <a:latin typeface="Open Sans"/>
              <a:ea typeface="Open Sans"/>
              <a:cs typeface="Open Sans"/>
              <a:sym typeface="Open Sans"/>
            </a:endParaRPr>
          </a:p>
          <a:p>
            <a:pPr indent="0" lvl="0" marL="0" rtl="0" algn="l">
              <a:spcBef>
                <a:spcPts val="0"/>
              </a:spcBef>
              <a:spcAft>
                <a:spcPts val="0"/>
              </a:spcAft>
              <a:buNone/>
            </a:pPr>
            <a:r>
              <a:t/>
            </a:r>
            <a:endParaRPr sz="1700">
              <a:latin typeface="Open Sans"/>
              <a:ea typeface="Open Sans"/>
              <a:cs typeface="Open Sans"/>
              <a:sym typeface="Open Sans"/>
            </a:endParaRPr>
          </a:p>
          <a:p>
            <a:pPr indent="0" lvl="0" marL="0" rtl="0" algn="l">
              <a:spcBef>
                <a:spcPts val="0"/>
              </a:spcBef>
              <a:spcAft>
                <a:spcPts val="0"/>
              </a:spcAft>
              <a:buNone/>
            </a:pPr>
            <a:r>
              <a:rPr lang="en" sz="1700">
                <a:latin typeface="Open Sans"/>
                <a:ea typeface="Open Sans"/>
                <a:cs typeface="Open Sans"/>
                <a:sym typeface="Open Sans"/>
              </a:rPr>
              <a:t>Facebook uses face detection and Image recognition to automatically find the face of the person which matches it’s Database and hence suggests us to tag that person based on </a:t>
            </a:r>
            <a:r>
              <a:rPr b="1" lang="en" sz="1700">
                <a:latin typeface="Open Sans"/>
                <a:ea typeface="Open Sans"/>
                <a:cs typeface="Open Sans"/>
                <a:sym typeface="Open Sans"/>
              </a:rPr>
              <a:t>DeepFace</a:t>
            </a:r>
            <a:r>
              <a:rPr lang="en" sz="1700">
                <a:latin typeface="Open Sans"/>
                <a:ea typeface="Open Sans"/>
                <a:cs typeface="Open Sans"/>
                <a:sym typeface="Open Sans"/>
              </a:rPr>
              <a:t>.</a:t>
            </a:r>
            <a:endParaRPr sz="1500">
              <a:solidFill>
                <a:srgbClr val="666666"/>
              </a:solidFill>
              <a:latin typeface="Open Sans"/>
              <a:ea typeface="Open Sans"/>
              <a:cs typeface="Open Sans"/>
              <a:sym typeface="Open Sans"/>
            </a:endParaRPr>
          </a:p>
        </p:txBody>
      </p:sp>
      <p:sp>
        <p:nvSpPr>
          <p:cNvPr id="224" name="Google Shape;224;p30"/>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Social Media</a:t>
            </a:r>
            <a:endParaRPr sz="4500">
              <a:solidFill>
                <a:srgbClr val="434343"/>
              </a:solidFill>
              <a:latin typeface="Economica"/>
              <a:ea typeface="Economica"/>
              <a:cs typeface="Economica"/>
              <a:sym typeface="Economica"/>
            </a:endParaRPr>
          </a:p>
        </p:txBody>
      </p:sp>
      <p:pic>
        <p:nvPicPr>
          <p:cNvPr id="225" name="Google Shape;225;p30"/>
          <p:cNvPicPr preferRelativeResize="0"/>
          <p:nvPr/>
        </p:nvPicPr>
        <p:blipFill rotWithShape="1">
          <a:blip r:embed="rId3">
            <a:alphaModFix/>
          </a:blip>
          <a:srcRect b="9700" l="0" r="0" t="-2173"/>
          <a:stretch/>
        </p:blipFill>
        <p:spPr>
          <a:xfrm>
            <a:off x="4293859" y="1071725"/>
            <a:ext cx="4505713" cy="5588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1" name="Google Shape;231;p3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32" name="Google Shape;232;p31"/>
          <p:cNvSpPr txBox="1"/>
          <p:nvPr/>
        </p:nvSpPr>
        <p:spPr>
          <a:xfrm>
            <a:off x="331625" y="925325"/>
            <a:ext cx="85980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Have you ever thought about what lies behind the working of </a:t>
            </a:r>
            <a:r>
              <a:rPr b="1" lang="en" sz="1800">
                <a:latin typeface="Open Sans"/>
                <a:ea typeface="Open Sans"/>
                <a:cs typeface="Open Sans"/>
                <a:sym typeface="Open Sans"/>
              </a:rPr>
              <a:t>Google Assistant, Siri</a:t>
            </a:r>
            <a:r>
              <a:rPr lang="en" sz="1800">
                <a:latin typeface="Open Sans"/>
                <a:ea typeface="Open Sans"/>
                <a:cs typeface="Open Sans"/>
                <a:sym typeface="Open Sans"/>
              </a:rPr>
              <a:t> or </a:t>
            </a:r>
            <a:r>
              <a:rPr b="1" lang="en" sz="1800">
                <a:latin typeface="Open Sans"/>
                <a:ea typeface="Open Sans"/>
                <a:cs typeface="Open Sans"/>
                <a:sym typeface="Open Sans"/>
              </a:rPr>
              <a:t>Alexa</a:t>
            </a:r>
            <a:r>
              <a:rPr lang="en" sz="1800">
                <a:latin typeface="Open Sans"/>
                <a:ea typeface="Open Sans"/>
                <a:cs typeface="Open Sans"/>
                <a:sym typeface="Open Sans"/>
              </a:rPr>
              <a:t>?</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As the name suggests, Virtual Personal Assistants assist in finding useful information, when asked via text or voice. All you need to do is ask a simple question like “What is my schedule for tomorrow?” or “Show my upcoming Flights“. </a:t>
            </a:r>
            <a:endParaRPr sz="1800">
              <a:latin typeface="Open Sans"/>
              <a:ea typeface="Open Sans"/>
              <a:cs typeface="Open Sans"/>
              <a:sym typeface="Open Sans"/>
            </a:endParaRPr>
          </a:p>
        </p:txBody>
      </p:sp>
      <p:sp>
        <p:nvSpPr>
          <p:cNvPr id="233" name="Google Shape;233;p31"/>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Virtual Personal Assistants</a:t>
            </a:r>
            <a:endParaRPr sz="4500">
              <a:solidFill>
                <a:srgbClr val="434343"/>
              </a:solidFill>
              <a:latin typeface="Economica"/>
              <a:ea typeface="Economica"/>
              <a:cs typeface="Economica"/>
              <a:sym typeface="Economica"/>
            </a:endParaRPr>
          </a:p>
        </p:txBody>
      </p:sp>
      <p:pic>
        <p:nvPicPr>
          <p:cNvPr id="234" name="Google Shape;234;p31"/>
          <p:cNvPicPr preferRelativeResize="0"/>
          <p:nvPr/>
        </p:nvPicPr>
        <p:blipFill rotWithShape="1">
          <a:blip r:embed="rId3">
            <a:alphaModFix/>
          </a:blip>
          <a:srcRect b="11213" l="0" r="0" t="0"/>
          <a:stretch/>
        </p:blipFill>
        <p:spPr>
          <a:xfrm>
            <a:off x="756225" y="3418200"/>
            <a:ext cx="4157849" cy="2768799"/>
          </a:xfrm>
          <a:prstGeom prst="rect">
            <a:avLst/>
          </a:prstGeom>
          <a:noFill/>
          <a:ln>
            <a:noFill/>
          </a:ln>
        </p:spPr>
      </p:pic>
      <p:sp>
        <p:nvSpPr>
          <p:cNvPr id="235" name="Google Shape;235;p31"/>
          <p:cNvSpPr txBox="1"/>
          <p:nvPr/>
        </p:nvSpPr>
        <p:spPr>
          <a:xfrm>
            <a:off x="5420700" y="3342000"/>
            <a:ext cx="3000000" cy="29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pen Sans"/>
                <a:ea typeface="Open Sans"/>
                <a:cs typeface="Open Sans"/>
                <a:sym typeface="Open Sans"/>
              </a:rPr>
              <a:t>Recently, personal assistants are being used in Chatbots which are being implemented in various food ordering apps, online training websites and also in Commuting apps. It is even used for shopping purposes.</a:t>
            </a:r>
            <a:endParaRPr sz="1800">
              <a:solidFill>
                <a:schemeClr val="dk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1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66" name="Google Shape;66;p14"/>
          <p:cNvGrpSpPr/>
          <p:nvPr/>
        </p:nvGrpSpPr>
        <p:grpSpPr>
          <a:xfrm>
            <a:off x="0" y="5976100"/>
            <a:ext cx="9144000" cy="919800"/>
            <a:chOff x="0" y="5976100"/>
            <a:chExt cx="9144000" cy="919800"/>
          </a:xfrm>
        </p:grpSpPr>
        <p:sp>
          <p:nvSpPr>
            <p:cNvPr id="67" name="Google Shape;67;p1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69" name="Google Shape;69;p1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Learning Objectives</a:t>
            </a:r>
            <a:endParaRPr sz="4800">
              <a:solidFill>
                <a:srgbClr val="434343"/>
              </a:solidFill>
              <a:latin typeface="Economica"/>
              <a:ea typeface="Economica"/>
              <a:cs typeface="Economica"/>
              <a:sym typeface="Economica"/>
            </a:endParaRPr>
          </a:p>
        </p:txBody>
      </p:sp>
      <p:sp>
        <p:nvSpPr>
          <p:cNvPr id="70" name="Google Shape;70;p14"/>
          <p:cNvSpPr/>
          <p:nvPr/>
        </p:nvSpPr>
        <p:spPr>
          <a:xfrm>
            <a:off x="1251925" y="18706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What and why Deep Learning?</a:t>
            </a:r>
            <a:endParaRPr b="1" sz="1800">
              <a:latin typeface="Roboto"/>
              <a:ea typeface="Roboto"/>
              <a:cs typeface="Roboto"/>
              <a:sym typeface="Roboto"/>
            </a:endParaRPr>
          </a:p>
        </p:txBody>
      </p:sp>
      <p:sp>
        <p:nvSpPr>
          <p:cNvPr id="71" name="Google Shape;71;p14"/>
          <p:cNvSpPr/>
          <p:nvPr/>
        </p:nvSpPr>
        <p:spPr>
          <a:xfrm>
            <a:off x="5330287" y="4322328"/>
            <a:ext cx="22737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Deep Learning Frameworks</a:t>
            </a:r>
            <a:endParaRPr b="1" sz="1800">
              <a:latin typeface="Roboto"/>
              <a:ea typeface="Roboto"/>
              <a:cs typeface="Roboto"/>
              <a:sym typeface="Roboto"/>
            </a:endParaRPr>
          </a:p>
        </p:txBody>
      </p:sp>
      <p:sp>
        <p:nvSpPr>
          <p:cNvPr id="72" name="Google Shape;72;p14"/>
          <p:cNvSpPr/>
          <p:nvPr/>
        </p:nvSpPr>
        <p:spPr>
          <a:xfrm>
            <a:off x="1251925" y="43223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Deep Learning Applications</a:t>
            </a:r>
            <a:endParaRPr b="1" sz="1800">
              <a:latin typeface="Roboto"/>
              <a:ea typeface="Roboto"/>
              <a:cs typeface="Roboto"/>
              <a:sym typeface="Roboto"/>
            </a:endParaRPr>
          </a:p>
        </p:txBody>
      </p:sp>
      <p:sp>
        <p:nvSpPr>
          <p:cNvPr id="73" name="Google Shape;73;p14"/>
          <p:cNvSpPr/>
          <p:nvPr/>
        </p:nvSpPr>
        <p:spPr>
          <a:xfrm>
            <a:off x="5301325" y="18706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Machine Learning vs Deep Learning</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1" name="Google Shape;241;p3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42" name="Google Shape;242;p32"/>
          <p:cNvSpPr txBox="1"/>
          <p:nvPr/>
        </p:nvSpPr>
        <p:spPr>
          <a:xfrm>
            <a:off x="331625" y="1184125"/>
            <a:ext cx="8598000" cy="55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Deep learning provides the healthcare industry with the ability to analyze data at exceptional speeds without compromising on accuracy.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The technology has been applied across several other areas over the years. These include AI-powered chatbots that can identify patterns in patient symptoms, deep learning algorithms designed to identify certain cancers, pathology, and the identification of rare diseases. </a:t>
            </a:r>
            <a:endParaRPr sz="1800">
              <a:latin typeface="Open Sans"/>
              <a:ea typeface="Open Sans"/>
              <a:cs typeface="Open Sans"/>
              <a:sym typeface="Open Sans"/>
            </a:endParaRPr>
          </a:p>
        </p:txBody>
      </p:sp>
      <p:sp>
        <p:nvSpPr>
          <p:cNvPr id="243" name="Google Shape;243;p32"/>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Healthcare</a:t>
            </a:r>
            <a:endParaRPr sz="4500">
              <a:solidFill>
                <a:srgbClr val="434343"/>
              </a:solidFill>
              <a:latin typeface="Economica"/>
              <a:ea typeface="Economica"/>
              <a:cs typeface="Economica"/>
              <a:sym typeface="Economica"/>
            </a:endParaRPr>
          </a:p>
        </p:txBody>
      </p:sp>
      <p:pic>
        <p:nvPicPr>
          <p:cNvPr id="244" name="Google Shape;244;p32"/>
          <p:cNvPicPr preferRelativeResize="0"/>
          <p:nvPr/>
        </p:nvPicPr>
        <p:blipFill>
          <a:blip r:embed="rId3">
            <a:alphaModFix/>
          </a:blip>
          <a:stretch>
            <a:fillRect/>
          </a:stretch>
        </p:blipFill>
        <p:spPr>
          <a:xfrm>
            <a:off x="4025838" y="3504350"/>
            <a:ext cx="4656374" cy="2619225"/>
          </a:xfrm>
          <a:prstGeom prst="rect">
            <a:avLst/>
          </a:prstGeom>
          <a:noFill/>
          <a:ln>
            <a:noFill/>
          </a:ln>
        </p:spPr>
      </p:pic>
      <p:sp>
        <p:nvSpPr>
          <p:cNvPr id="245" name="Google Shape;245;p32"/>
          <p:cNvSpPr txBox="1"/>
          <p:nvPr/>
        </p:nvSpPr>
        <p:spPr>
          <a:xfrm>
            <a:off x="238775" y="3575563"/>
            <a:ext cx="3444000" cy="2476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Open Sans"/>
                <a:ea typeface="Open Sans"/>
                <a:cs typeface="Open Sans"/>
                <a:sym typeface="Open Sans"/>
              </a:rPr>
              <a:t>Within each of these areas, deep learning plays a fundamental role in providing the medical professional with insights that allow them to identify issues early and provide highly personalized and relevant patient care. </a:t>
            </a:r>
            <a:endParaRPr sz="1800">
              <a:solidFill>
                <a:schemeClr val="dk1"/>
              </a:solidFill>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1" name="Google Shape;251;p3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52" name="Google Shape;252;p33"/>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Other Applications</a:t>
            </a:r>
            <a:endParaRPr sz="4800">
              <a:solidFill>
                <a:srgbClr val="434343"/>
              </a:solidFill>
              <a:latin typeface="Economica"/>
              <a:ea typeface="Economica"/>
              <a:cs typeface="Economica"/>
              <a:sym typeface="Economica"/>
            </a:endParaRPr>
          </a:p>
        </p:txBody>
      </p:sp>
      <p:sp>
        <p:nvSpPr>
          <p:cNvPr id="253" name="Google Shape;253;p33"/>
          <p:cNvSpPr txBox="1"/>
          <p:nvPr/>
        </p:nvSpPr>
        <p:spPr>
          <a:xfrm>
            <a:off x="373950" y="2210975"/>
            <a:ext cx="8685600" cy="193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Open Sans"/>
                <a:ea typeface="Open Sans"/>
                <a:cs typeface="Open Sans"/>
                <a:sym typeface="Open Sans"/>
              </a:rPr>
              <a:t>Apart from the ones you just saw, the number of deep learning applications in our daily lives are immense.</a:t>
            </a:r>
            <a:endParaRPr sz="2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0" rtl="0" algn="ctr">
              <a:lnSpc>
                <a:spcPct val="115000"/>
              </a:lnSpc>
              <a:spcBef>
                <a:spcPts val="0"/>
              </a:spcBef>
              <a:spcAft>
                <a:spcPts val="0"/>
              </a:spcAft>
              <a:buNone/>
            </a:pPr>
            <a:r>
              <a:rPr lang="en" sz="2500">
                <a:solidFill>
                  <a:schemeClr val="dk1"/>
                </a:solidFill>
                <a:latin typeface="Open Sans"/>
                <a:ea typeface="Open Sans"/>
                <a:cs typeface="Open Sans"/>
                <a:sym typeface="Open Sans"/>
              </a:rPr>
              <a:t>Can you think about more such applications?</a:t>
            </a:r>
            <a:endParaRPr sz="2500">
              <a:solidFill>
                <a:schemeClr val="dk1"/>
              </a:solidFill>
              <a:latin typeface="Open Sans"/>
              <a:ea typeface="Open Sans"/>
              <a:cs typeface="Open Sans"/>
              <a:sym typeface="Open Sans"/>
            </a:endParaRPr>
          </a:p>
          <a:p>
            <a:pPr indent="0" lvl="0" marL="0" rtl="0" algn="ctr">
              <a:lnSpc>
                <a:spcPct val="115000"/>
              </a:lnSpc>
              <a:spcBef>
                <a:spcPts val="0"/>
              </a:spcBef>
              <a:spcAft>
                <a:spcPts val="0"/>
              </a:spcAft>
              <a:buNone/>
            </a:pPr>
            <a:r>
              <a:rPr lang="en" sz="2100">
                <a:solidFill>
                  <a:schemeClr val="dk1"/>
                </a:solidFill>
                <a:latin typeface="Open Sans"/>
                <a:ea typeface="Open Sans"/>
                <a:cs typeface="Open Sans"/>
                <a:sym typeface="Open Sans"/>
              </a:rPr>
              <a:t>Add them here: </a:t>
            </a:r>
            <a:r>
              <a:rPr lang="en" sz="2100" u="sng">
                <a:solidFill>
                  <a:schemeClr val="hlink"/>
                </a:solidFill>
                <a:latin typeface="Open Sans"/>
                <a:ea typeface="Open Sans"/>
                <a:cs typeface="Open Sans"/>
                <a:sym typeface="Open Sans"/>
                <a:hlinkClick r:id="rId3"/>
              </a:rPr>
              <a:t>https://discuss.dphi.tech/t/day-1-introduction-to-deep-learning/685</a:t>
            </a:r>
            <a:endParaRPr sz="2100">
              <a:solidFill>
                <a:schemeClr val="dk1"/>
              </a:solidFill>
              <a:latin typeface="Open Sans"/>
              <a:ea typeface="Open Sans"/>
              <a:cs typeface="Open Sans"/>
              <a:sym typeface="Open Sans"/>
            </a:endParaRPr>
          </a:p>
          <a:p>
            <a:pPr indent="0" lvl="0" marL="0" rtl="0" algn="ctr">
              <a:lnSpc>
                <a:spcPct val="115000"/>
              </a:lnSpc>
              <a:spcBef>
                <a:spcPts val="0"/>
              </a:spcBef>
              <a:spcAft>
                <a:spcPts val="0"/>
              </a:spcAft>
              <a:buNone/>
            </a:pPr>
            <a:r>
              <a:t/>
            </a:r>
            <a:endParaRPr sz="2100">
              <a:solidFill>
                <a:schemeClr val="dk1"/>
              </a:solidFill>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9" name="Google Shape;259;p3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60" name="Google Shape;260;p3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Deep Learning Frameworks</a:t>
            </a:r>
            <a:endParaRPr sz="4800">
              <a:solidFill>
                <a:srgbClr val="434343"/>
              </a:solidFill>
              <a:latin typeface="Economica"/>
              <a:ea typeface="Economica"/>
              <a:cs typeface="Economica"/>
              <a:sym typeface="Economica"/>
            </a:endParaRPr>
          </a:p>
        </p:txBody>
      </p:sp>
      <p:grpSp>
        <p:nvGrpSpPr>
          <p:cNvPr id="261" name="Google Shape;261;p34"/>
          <p:cNvGrpSpPr/>
          <p:nvPr/>
        </p:nvGrpSpPr>
        <p:grpSpPr>
          <a:xfrm>
            <a:off x="0" y="5976100"/>
            <a:ext cx="9144000" cy="919800"/>
            <a:chOff x="0" y="5976100"/>
            <a:chExt cx="9144000" cy="919800"/>
          </a:xfrm>
        </p:grpSpPr>
        <p:sp>
          <p:nvSpPr>
            <p:cNvPr id="262" name="Google Shape;262;p3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3" name="Google Shape;263;p34"/>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descr="We will go over what is the difference between pytorch, tensorflow and keras in this video. Pytorch and Tensorflow are two most popular deep learning frameworks. Pytorch is by facebook and Tensorflow is by Google. Keras is not a full fledge deep learning framework, it is just a wrapper around Tensorflow that provides some convenient APIs.&#10;&#10;Next video: https://www.youtube.com/watch?v=iqQgED9vV7k&amp;list=PLeo1K3hjS3uu7CxAacxVndI4bE_o3BDtO&amp;index=7&#10;&#10;Previous video: https://www.youtube.com/watch?v=VC-EliTgMEM&amp;list=PLeo1K3hjS3uu7CxAacxVndI4bE_o3BDtO&amp;index=5&#10;&#10;Deep learning playlist: https://www.youtube.com/playlist?list=PLeo1K3hjS3uu7CxAacxVndI4bE_o3BDtO&#10;&#10;Prerequisites for this series:   &#10;   1: Python tutorials (first 16 videos): https://www.youtube.com/playlist?list=PLeo1K3hjS3uv5U-Lmlnucd7gqF-3ehIh0    &#10;   2: Pandas tutorials(first 8 videos): https://www.youtube.com/playlist?list=PLeo1K3hjS3uuASpe-1LjfG5f14Bnozjwy&#10;   3: Machine learning playlist (first 16 videos): https://www.youtube.com/playlist?list=PLeo1K3hjS3uvCeTYTeyfe0-rN5r8zn9rw  &#10;&#10;Website: http://codebasicshub.com/&#10;Facebook: https://www.facebook.com/codebasicshub&#10;Twitter: https://twitter.com/codebasicshub&#10;Patreon: https://www.patreon.com/codebasics" id="264" name="Google Shape;264;p34" title="Pytorch vs Tensorflow vs Keras | Deep Learning Tutorial 6 (Tensorflow2.0, Keras &amp; Python)">
            <a:hlinkClick r:id="rId4"/>
          </p:cNvPr>
          <p:cNvPicPr preferRelativeResize="0"/>
          <p:nvPr/>
        </p:nvPicPr>
        <p:blipFill>
          <a:blip r:embed="rId5">
            <a:alphaModFix/>
          </a:blip>
          <a:stretch>
            <a:fillRect/>
          </a:stretch>
        </p:blipFill>
        <p:spPr>
          <a:xfrm>
            <a:off x="1264763" y="983188"/>
            <a:ext cx="6614474" cy="4960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0" name="Google Shape;270;p3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71" name="Google Shape;271;p35"/>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Deep Learning Frameworks</a:t>
            </a:r>
            <a:endParaRPr sz="4800">
              <a:solidFill>
                <a:srgbClr val="434343"/>
              </a:solidFill>
              <a:latin typeface="Economica"/>
              <a:ea typeface="Economica"/>
              <a:cs typeface="Economica"/>
              <a:sym typeface="Economica"/>
            </a:endParaRPr>
          </a:p>
        </p:txBody>
      </p:sp>
      <p:grpSp>
        <p:nvGrpSpPr>
          <p:cNvPr id="272" name="Google Shape;272;p35"/>
          <p:cNvGrpSpPr/>
          <p:nvPr/>
        </p:nvGrpSpPr>
        <p:grpSpPr>
          <a:xfrm>
            <a:off x="0" y="5976100"/>
            <a:ext cx="9144000" cy="919800"/>
            <a:chOff x="0" y="5976100"/>
            <a:chExt cx="9144000" cy="919800"/>
          </a:xfrm>
        </p:grpSpPr>
        <p:sp>
          <p:nvSpPr>
            <p:cNvPr id="273" name="Google Shape;273;p3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4" name="Google Shape;274;p35"/>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275" name="Google Shape;275;p35"/>
          <p:cNvSpPr txBox="1"/>
          <p:nvPr/>
        </p:nvSpPr>
        <p:spPr>
          <a:xfrm>
            <a:off x="373950" y="1137400"/>
            <a:ext cx="8685600" cy="483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100">
                <a:solidFill>
                  <a:schemeClr val="dk1"/>
                </a:solidFill>
                <a:latin typeface="Open Sans"/>
                <a:ea typeface="Open Sans"/>
                <a:cs typeface="Open Sans"/>
                <a:sym typeface="Open Sans"/>
              </a:rPr>
              <a:t>Both TensorFlow and PyTorch have their advantages as starting platforms to get into neural network programming. </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2100">
                <a:solidFill>
                  <a:schemeClr val="dk1"/>
                </a:solidFill>
                <a:latin typeface="Open Sans"/>
                <a:ea typeface="Open Sans"/>
                <a:cs typeface="Open Sans"/>
                <a:sym typeface="Open Sans"/>
              </a:rPr>
              <a:t>Traditionally, </a:t>
            </a:r>
            <a:r>
              <a:rPr b="1" lang="en" sz="2100">
                <a:solidFill>
                  <a:schemeClr val="dk1"/>
                </a:solidFill>
                <a:latin typeface="Open Sans"/>
                <a:ea typeface="Open Sans"/>
                <a:cs typeface="Open Sans"/>
                <a:sym typeface="Open Sans"/>
              </a:rPr>
              <a:t>researchers and Python enthusiasts have preferred PyTorch</a:t>
            </a:r>
            <a:r>
              <a:rPr lang="en" sz="2100">
                <a:solidFill>
                  <a:schemeClr val="dk1"/>
                </a:solidFill>
                <a:latin typeface="Open Sans"/>
                <a:ea typeface="Open Sans"/>
                <a:cs typeface="Open Sans"/>
                <a:sym typeface="Open Sans"/>
              </a:rPr>
              <a:t>, while </a:t>
            </a:r>
            <a:r>
              <a:rPr b="1" lang="en" sz="2100">
                <a:solidFill>
                  <a:schemeClr val="dk1"/>
                </a:solidFill>
                <a:latin typeface="Open Sans"/>
                <a:ea typeface="Open Sans"/>
                <a:cs typeface="Open Sans"/>
                <a:sym typeface="Open Sans"/>
              </a:rPr>
              <a:t>TensorFlow has long been the favored option for building large scale deep learning models for use in production</a:t>
            </a:r>
            <a:r>
              <a:rPr lang="en" sz="2100">
                <a:solidFill>
                  <a:schemeClr val="dk1"/>
                </a:solidFill>
                <a:latin typeface="Open Sans"/>
                <a:ea typeface="Open Sans"/>
                <a:cs typeface="Open Sans"/>
                <a:sym typeface="Open Sans"/>
              </a:rPr>
              <a:t>.</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2100">
                <a:solidFill>
                  <a:schemeClr val="dk1"/>
                </a:solidFill>
                <a:latin typeface="Open Sans"/>
                <a:ea typeface="Open Sans"/>
                <a:cs typeface="Open Sans"/>
                <a:sym typeface="Open Sans"/>
              </a:rPr>
              <a:t>However, the latest releases have seen the two libraries converge towards a more similar profile. As long as you stick to either TensorFlow or PyTorch as your deep learning framework, you can do nothing wrong.</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chemeClr val="dk1"/>
              </a:solidFill>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1" name="Google Shape;281;p3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82" name="Google Shape;282;p36"/>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Slide Download Link</a:t>
            </a:r>
            <a:endParaRPr sz="4800">
              <a:solidFill>
                <a:srgbClr val="434343"/>
              </a:solidFill>
              <a:latin typeface="Economica"/>
              <a:ea typeface="Economica"/>
              <a:cs typeface="Economica"/>
              <a:sym typeface="Economica"/>
            </a:endParaRPr>
          </a:p>
        </p:txBody>
      </p:sp>
      <p:sp>
        <p:nvSpPr>
          <p:cNvPr id="283" name="Google Shape;283;p36"/>
          <p:cNvSpPr txBox="1"/>
          <p:nvPr/>
        </p:nvSpPr>
        <p:spPr>
          <a:xfrm>
            <a:off x="373950" y="2748825"/>
            <a:ext cx="8685600" cy="1507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solidFill>
                  <a:schemeClr val="dk1"/>
                </a:solidFill>
                <a:latin typeface="Open Sans"/>
                <a:ea typeface="Open Sans"/>
                <a:cs typeface="Open Sans"/>
                <a:sym typeface="Open Sans"/>
              </a:rPr>
              <a:t>You can download the slides here: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https://docs.google.com/presentation/d/1XdenSAVaiFMdbtCqaG70yEHOdQLVr2ehnbQQPJDRo5E/edit?usp=sharing</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9" name="Google Shape;289;p3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290" name="Google Shape;290;p37"/>
          <p:cNvGrpSpPr/>
          <p:nvPr/>
        </p:nvGrpSpPr>
        <p:grpSpPr>
          <a:xfrm>
            <a:off x="0" y="5976100"/>
            <a:ext cx="9144000" cy="919800"/>
            <a:chOff x="0" y="5976100"/>
            <a:chExt cx="9144000" cy="919800"/>
          </a:xfrm>
        </p:grpSpPr>
        <p:sp>
          <p:nvSpPr>
            <p:cNvPr id="291" name="Google Shape;291;p3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2" name="Google Shape;292;p37"/>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293" name="Google Shape;293;p37"/>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300">
                <a:latin typeface="Open Sans"/>
                <a:ea typeface="Open Sans"/>
                <a:cs typeface="Open Sans"/>
                <a:sym typeface="Open Sans"/>
              </a:rPr>
              <a:t>That’s it for the day. Thank you!</a:t>
            </a:r>
            <a:endParaRPr sz="3300">
              <a:latin typeface="Open Sans"/>
              <a:ea typeface="Open Sans"/>
              <a:cs typeface="Open Sans"/>
              <a:sym typeface="Open Sans"/>
            </a:endParaRPr>
          </a:p>
        </p:txBody>
      </p:sp>
      <p:sp>
        <p:nvSpPr>
          <p:cNvPr id="294" name="Google Shape;294;p37"/>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999999"/>
                </a:solidFill>
                <a:latin typeface="Open Sans"/>
                <a:ea typeface="Open Sans"/>
                <a:cs typeface="Open Sans"/>
                <a:sym typeface="Open Sans"/>
              </a:rPr>
              <a:t>Feel free to post any queries on </a:t>
            </a:r>
            <a:r>
              <a:rPr lang="en" sz="2600" u="sng">
                <a:solidFill>
                  <a:schemeClr val="hlink"/>
                </a:solidFill>
                <a:latin typeface="Open Sans"/>
                <a:ea typeface="Open Sans"/>
                <a:cs typeface="Open Sans"/>
                <a:sym typeface="Open Sans"/>
                <a:hlinkClick r:id="rId4"/>
              </a:rPr>
              <a:t>Discuss</a:t>
            </a:r>
            <a:r>
              <a:rPr lang="en" sz="2600">
                <a:solidFill>
                  <a:srgbClr val="999999"/>
                </a:solidFill>
                <a:latin typeface="Open Sans"/>
                <a:ea typeface="Open Sans"/>
                <a:cs typeface="Open Sans"/>
                <a:sym typeface="Open Sans"/>
              </a:rPr>
              <a:t> or in the #help channel on Slack</a:t>
            </a:r>
            <a:endParaRPr sz="700">
              <a:solidFill>
                <a:srgbClr val="999999"/>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77" name="Shape 77"/>
        <p:cNvGrpSpPr/>
        <p:nvPr/>
      </p:nvGrpSpPr>
      <p:grpSpPr>
        <a:xfrm>
          <a:off x="0" y="0"/>
          <a:ext cx="0" cy="0"/>
          <a:chOff x="0" y="0"/>
          <a:chExt cx="0" cy="0"/>
        </a:xfrm>
      </p:grpSpPr>
      <p:sp>
        <p:nvSpPr>
          <p:cNvPr id="78" name="Google Shape;78;p15"/>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Some Cool </a:t>
            </a:r>
            <a:r>
              <a:rPr b="1" lang="en" sz="3000">
                <a:solidFill>
                  <a:schemeClr val="lt1"/>
                </a:solidFill>
                <a:latin typeface="Open Sans"/>
                <a:ea typeface="Open Sans"/>
                <a:cs typeface="Open Sans"/>
                <a:sym typeface="Open Sans"/>
              </a:rPr>
              <a:t>Deep Learning Applications</a:t>
            </a:r>
            <a:endParaRPr b="1" sz="3000">
              <a:solidFill>
                <a:schemeClr val="lt1"/>
              </a:solidFill>
              <a:latin typeface="Open Sans"/>
              <a:ea typeface="Open Sans"/>
              <a:cs typeface="Open Sans"/>
              <a:sym typeface="Open Sans"/>
            </a:endParaRPr>
          </a:p>
        </p:txBody>
      </p:sp>
      <p:sp>
        <p:nvSpPr>
          <p:cNvPr id="79" name="Google Shape;79;p1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5" name="Google Shape;85;p1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86" name="Google Shape;86;p16"/>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Flappy Bird</a:t>
            </a:r>
            <a:endParaRPr sz="4800">
              <a:solidFill>
                <a:srgbClr val="434343"/>
              </a:solidFill>
              <a:latin typeface="Economica"/>
              <a:ea typeface="Economica"/>
              <a:cs typeface="Economica"/>
              <a:sym typeface="Economica"/>
            </a:endParaRPr>
          </a:p>
        </p:txBody>
      </p:sp>
      <p:sp>
        <p:nvSpPr>
          <p:cNvPr id="87" name="Google Shape;87;p16"/>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A deep learning agent playing Flappy Bird!</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The agent is able to play without being told any information about the structure of the game or its rules.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It automatically discovers the rules of the game by finding out how well it did each time. This approach is called Deep </a:t>
            </a:r>
            <a:r>
              <a:rPr lang="en" sz="2000">
                <a:latin typeface="Open Sans"/>
                <a:ea typeface="Open Sans"/>
                <a:cs typeface="Open Sans"/>
                <a:sym typeface="Open Sans"/>
              </a:rPr>
              <a:t>Reinforcement</a:t>
            </a:r>
            <a:r>
              <a:rPr lang="en" sz="2000">
                <a:latin typeface="Open Sans"/>
                <a:ea typeface="Open Sans"/>
                <a:cs typeface="Open Sans"/>
                <a:sym typeface="Open Sans"/>
              </a:rPr>
              <a:t> Learning.</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88" name="Google Shape;88;p16"/>
          <p:cNvPicPr preferRelativeResize="0"/>
          <p:nvPr/>
        </p:nvPicPr>
        <p:blipFill rotWithShape="1">
          <a:blip r:embed="rId3">
            <a:alphaModFix/>
          </a:blip>
          <a:srcRect b="0" l="0" r="0" t="16212"/>
          <a:stretch/>
        </p:blipFill>
        <p:spPr>
          <a:xfrm>
            <a:off x="2169425" y="3137925"/>
            <a:ext cx="4880449" cy="30272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4" name="Google Shape;94;p1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95" name="Google Shape;95;p17"/>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Increasing the pixels of a blurry image</a:t>
            </a:r>
            <a:endParaRPr sz="4800">
              <a:solidFill>
                <a:srgbClr val="434343"/>
              </a:solidFill>
              <a:latin typeface="Economica"/>
              <a:ea typeface="Economica"/>
              <a:cs typeface="Economica"/>
              <a:sym typeface="Economica"/>
            </a:endParaRPr>
          </a:p>
        </p:txBody>
      </p:sp>
      <p:sp>
        <p:nvSpPr>
          <p:cNvPr id="96" name="Google Shape;96;p17"/>
          <p:cNvSpPr txBox="1"/>
          <p:nvPr/>
        </p:nvSpPr>
        <p:spPr>
          <a:xfrm>
            <a:off x="463200" y="978675"/>
            <a:ext cx="8217600" cy="5879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Increase the resolution of a blurry image through deep learning.</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97" name="Google Shape;97;p17"/>
          <p:cNvPicPr preferRelativeResize="0"/>
          <p:nvPr/>
        </p:nvPicPr>
        <p:blipFill rotWithShape="1">
          <a:blip r:embed="rId3">
            <a:alphaModFix/>
          </a:blip>
          <a:srcRect b="37496" l="0" r="0" t="0"/>
          <a:stretch/>
        </p:blipFill>
        <p:spPr>
          <a:xfrm>
            <a:off x="3056725" y="1883925"/>
            <a:ext cx="3393900" cy="4242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3" name="Google Shape;103;p1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4" name="Google Shape;104;p18"/>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LipNet</a:t>
            </a:r>
            <a:endParaRPr sz="4800">
              <a:solidFill>
                <a:srgbClr val="434343"/>
              </a:solidFill>
              <a:latin typeface="Economica"/>
              <a:ea typeface="Economica"/>
              <a:cs typeface="Economica"/>
              <a:sym typeface="Economica"/>
            </a:endParaRPr>
          </a:p>
        </p:txBody>
      </p:sp>
      <p:sp>
        <p:nvSpPr>
          <p:cNvPr id="105" name="Google Shape;105;p18"/>
          <p:cNvSpPr txBox="1"/>
          <p:nvPr/>
        </p:nvSpPr>
        <p:spPr>
          <a:xfrm>
            <a:off x="463200" y="978675"/>
            <a:ext cx="8217600" cy="5879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Lip reading performed more accurately than humans.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descr="This work was carried out at the University of Oxford Computer Science Department by Yannis Assael, Brendan Shillingford, Prof Shimon Whiteson and Prof Nando de Freitas. We thank Google DeepMind, CIFAR, and NVIDIA for financial support. We also thank University of Sheffield, Jon Barker, Martin Cooke, Stuart Cunningham and Xu Shao for the GRID corpus dataset; Aine Jackson, Brittany Klug and Samantha Pugh for helping us measure the experienced lipreader baseline; Mitko Sabev for his phonetics guidance; Odysseas Votsis for his video production help; and Alex Graves and Oiwi Parker Jones for helpful comments.&#10;&#10;LipNet is doing lipreading using Machine Learning, aiming to help those who are hard of hearing and can revolutionise speech recognition.&#10;&#10;LipNet: End-to-End Sentence-level Lipreading&#10;[Yannis M. Assael, Brendan Shillingford], Shimon Whiteson, Nando de Freitas&#10;[https://arxiv.org/abs/1611.01599]&#10;&#10;Abstract:&#10;Lipreading is the task of decoding text from the movement of a speaker's mouth. Traditional approaches separated the problem into two stages: designing or learning visual features, and prediction. More recent deep lipreading approaches are end-to-end trainable (Wand et al., 2016; Chung &amp; Zisserman, 2016a). However, existing work on models trained end-to-end perform only word classification, rather than sentence-level sequence prediction. Studies have shown that human lipreading performance increases for longer words (Easton &amp; Basala, 1982), indicating the importance of features capturing temporal context in an ambiguous communication channel. Motivated by this observation, we present LipNet, a model that maps a variable-length sequence of video frames to text, making use of spatiotemporal convolutions, a recurrent network, and the connectionist temporal classification loss, trained entirely end-to-end. To the best of our knowledge, LipNet is the first end-to-end sentence-level lipreading model that simultaneously learns spatiotemporal visual features and a sequence model. On the GRID corpus, LipNet achieves 95.2% accuracy in sentence-level, overlapped speaker split task, outperforming experienced human lipreaders and the previous 86.4% word-level state-of-the-art accuracy (Gergen et al., 2016)." id="106" name="Google Shape;106;p18" title="LipNet: How easy do you think lipreading is?">
            <a:hlinkClick r:id="rId3"/>
          </p:cNvPr>
          <p:cNvPicPr preferRelativeResize="0"/>
          <p:nvPr/>
        </p:nvPicPr>
        <p:blipFill>
          <a:blip r:embed="rId4">
            <a:alphaModFix/>
          </a:blip>
          <a:stretch>
            <a:fillRect/>
          </a:stretch>
        </p:blipFill>
        <p:spPr>
          <a:xfrm>
            <a:off x="1323531" y="1549325"/>
            <a:ext cx="6852982" cy="5139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2" name="Google Shape;112;p1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13" name="Google Shape;113;p19"/>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Deep Learning?</a:t>
            </a:r>
            <a:endParaRPr sz="4800">
              <a:solidFill>
                <a:srgbClr val="434343"/>
              </a:solidFill>
              <a:latin typeface="Economica"/>
              <a:ea typeface="Economica"/>
              <a:cs typeface="Economica"/>
              <a:sym typeface="Economica"/>
            </a:endParaRPr>
          </a:p>
        </p:txBody>
      </p:sp>
      <p:sp>
        <p:nvSpPr>
          <p:cNvPr id="114" name="Google Shape;114;p19"/>
          <p:cNvSpPr txBox="1"/>
          <p:nvPr/>
        </p:nvSpPr>
        <p:spPr>
          <a:xfrm>
            <a:off x="233675" y="1052525"/>
            <a:ext cx="8703600" cy="206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Older machine learning algorithms typically plateau (become constant) in performance after they reach a threshold of data.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Deep learning is one-of-a-kind algorithm whose performance continues to improve because</a:t>
            </a:r>
            <a:r>
              <a:rPr lang="en" sz="2000">
                <a:latin typeface="Open Sans"/>
                <a:ea typeface="Open Sans"/>
                <a:cs typeface="Open Sans"/>
                <a:sym typeface="Open Sans"/>
              </a:rPr>
              <a:t> </a:t>
            </a:r>
            <a:r>
              <a:rPr lang="en" sz="2000">
                <a:latin typeface="Open Sans"/>
                <a:ea typeface="Open Sans"/>
                <a:cs typeface="Open Sans"/>
                <a:sym typeface="Open Sans"/>
              </a:rPr>
              <a:t>more the data fed, the more the classifier is trained, resulting in outperforming the traditional models/ algorithms.</a:t>
            </a:r>
            <a:endParaRPr sz="2000">
              <a:latin typeface="Open Sans"/>
              <a:ea typeface="Open Sans"/>
              <a:cs typeface="Open Sans"/>
              <a:sym typeface="Open Sans"/>
            </a:endParaRPr>
          </a:p>
        </p:txBody>
      </p:sp>
      <p:pic>
        <p:nvPicPr>
          <p:cNvPr id="115" name="Google Shape;115;p19"/>
          <p:cNvPicPr preferRelativeResize="0"/>
          <p:nvPr/>
        </p:nvPicPr>
        <p:blipFill rotWithShape="1">
          <a:blip r:embed="rId3">
            <a:alphaModFix/>
          </a:blip>
          <a:srcRect b="0" l="0" r="0" t="17122"/>
          <a:stretch/>
        </p:blipFill>
        <p:spPr>
          <a:xfrm>
            <a:off x="1607725" y="3226225"/>
            <a:ext cx="5928550" cy="3560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1" name="Google Shape;121;p2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22" name="Google Shape;122;p20"/>
          <p:cNvSpPr txBox="1"/>
          <p:nvPr/>
        </p:nvSpPr>
        <p:spPr>
          <a:xfrm>
            <a:off x="350075" y="1174250"/>
            <a:ext cx="8598000" cy="506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Open Sans"/>
                <a:ea typeface="Open Sans"/>
                <a:cs typeface="Open Sans"/>
                <a:sym typeface="Open Sans"/>
              </a:rPr>
              <a:t>Look at how a child learns language: </a:t>
            </a:r>
            <a:endParaRPr sz="1700">
              <a:latin typeface="Open Sans"/>
              <a:ea typeface="Open Sans"/>
              <a:cs typeface="Open Sans"/>
              <a:sym typeface="Open Sans"/>
            </a:endParaRPr>
          </a:p>
          <a:p>
            <a:pPr indent="0" lvl="0" marL="0" rtl="0" algn="l">
              <a:spcBef>
                <a:spcPts val="0"/>
              </a:spcBef>
              <a:spcAft>
                <a:spcPts val="0"/>
              </a:spcAft>
              <a:buNone/>
            </a:pPr>
            <a:r>
              <a:t/>
            </a:r>
            <a:endParaRPr sz="1700">
              <a:latin typeface="Open Sans"/>
              <a:ea typeface="Open Sans"/>
              <a:cs typeface="Open Sans"/>
              <a:sym typeface="Open Sans"/>
            </a:endParaRPr>
          </a:p>
          <a:p>
            <a:pPr indent="0" lvl="0" marL="0" rtl="0" algn="l">
              <a:spcBef>
                <a:spcPts val="0"/>
              </a:spcBef>
              <a:spcAft>
                <a:spcPts val="0"/>
              </a:spcAft>
              <a:buNone/>
            </a:pPr>
            <a:r>
              <a:rPr lang="en" sz="1700">
                <a:latin typeface="Open Sans"/>
                <a:ea typeface="Open Sans"/>
                <a:cs typeface="Open Sans"/>
                <a:sym typeface="Open Sans"/>
              </a:rPr>
              <a:t>You show an apple to a kid and say “this is an apple”. Repeating it for 20 times, a connection in its brain is established and it can now recognize apples. What is important - at the beginning it can not differentiate small details. Small ball in your hand is going to be an apple because it follows the same pattern (small, rounded, red/green). Only an apple is rooted in a little brain.</a:t>
            </a:r>
            <a:endParaRPr sz="1700">
              <a:latin typeface="Open Sans"/>
              <a:ea typeface="Open Sans"/>
              <a:cs typeface="Open Sans"/>
              <a:sym typeface="Open Sans"/>
            </a:endParaRPr>
          </a:p>
          <a:p>
            <a:pPr indent="0" lvl="0" marL="0" rtl="0" algn="l">
              <a:spcBef>
                <a:spcPts val="0"/>
              </a:spcBef>
              <a:spcAft>
                <a:spcPts val="0"/>
              </a:spcAft>
              <a:buNone/>
            </a:pPr>
            <a:r>
              <a:t/>
            </a:r>
            <a:endParaRPr sz="1700">
              <a:latin typeface="Open Sans"/>
              <a:ea typeface="Open Sans"/>
              <a:cs typeface="Open Sans"/>
              <a:sym typeface="Open Sans"/>
            </a:endParaRPr>
          </a:p>
        </p:txBody>
      </p:sp>
      <p:sp>
        <p:nvSpPr>
          <p:cNvPr id="123" name="Google Shape;123;p20"/>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Deep Learning - An Analogy</a:t>
            </a:r>
            <a:endParaRPr sz="4600">
              <a:solidFill>
                <a:srgbClr val="434343"/>
              </a:solidFill>
              <a:latin typeface="Economica"/>
              <a:ea typeface="Economica"/>
              <a:cs typeface="Economica"/>
              <a:sym typeface="Economica"/>
            </a:endParaRPr>
          </a:p>
        </p:txBody>
      </p:sp>
      <p:pic>
        <p:nvPicPr>
          <p:cNvPr id="124" name="Google Shape;124;p20"/>
          <p:cNvPicPr preferRelativeResize="0"/>
          <p:nvPr/>
        </p:nvPicPr>
        <p:blipFill rotWithShape="1">
          <a:blip r:embed="rId3">
            <a:alphaModFix/>
          </a:blip>
          <a:srcRect b="13606" l="0" r="0" t="0"/>
          <a:stretch/>
        </p:blipFill>
        <p:spPr>
          <a:xfrm>
            <a:off x="931500" y="3352875"/>
            <a:ext cx="3429000" cy="2962400"/>
          </a:xfrm>
          <a:prstGeom prst="rect">
            <a:avLst/>
          </a:prstGeom>
          <a:noFill/>
          <a:ln>
            <a:noFill/>
          </a:ln>
        </p:spPr>
      </p:pic>
      <p:sp>
        <p:nvSpPr>
          <p:cNvPr id="125" name="Google Shape;125;p20"/>
          <p:cNvSpPr txBox="1"/>
          <p:nvPr/>
        </p:nvSpPr>
        <p:spPr>
          <a:xfrm>
            <a:off x="4618025" y="3598526"/>
            <a:ext cx="3690600" cy="24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Open Sans"/>
                <a:ea typeface="Open Sans"/>
                <a:cs typeface="Open Sans"/>
                <a:sym typeface="Open Sans"/>
              </a:rPr>
              <a:t>The child points at an object and says, ‘apple.’ The child’s parent immediately provide feedback: ‘Right’ or ‘No, that’s a ball”. </a:t>
            </a:r>
            <a:endParaRPr sz="17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700">
              <a:solidFill>
                <a:schemeClr val="dk1"/>
              </a:solidFill>
              <a:latin typeface="Open Sans"/>
              <a:ea typeface="Open Sans"/>
              <a:cs typeface="Open Sans"/>
              <a:sym typeface="Open Sans"/>
            </a:endParaRPr>
          </a:p>
          <a:p>
            <a:pPr indent="0" lvl="0" marL="0" rtl="0" algn="l">
              <a:spcBef>
                <a:spcPts val="0"/>
              </a:spcBef>
              <a:spcAft>
                <a:spcPts val="0"/>
              </a:spcAft>
              <a:buNone/>
            </a:pPr>
            <a:r>
              <a:rPr lang="en" sz="1700">
                <a:solidFill>
                  <a:schemeClr val="dk1"/>
                </a:solidFill>
                <a:latin typeface="Open Sans"/>
                <a:ea typeface="Open Sans"/>
                <a:cs typeface="Open Sans"/>
                <a:sym typeface="Open Sans"/>
              </a:rPr>
              <a:t>Slowly, after enough feedback, the child eventually forms an internal mental model of how to label different objects in the world.</a:t>
            </a:r>
            <a:endParaRPr sz="1700">
              <a:solidFill>
                <a:schemeClr val="dk1"/>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1" name="Google Shape;131;p2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32" name="Google Shape;132;p21"/>
          <p:cNvSpPr txBox="1"/>
          <p:nvPr/>
        </p:nvSpPr>
        <p:spPr>
          <a:xfrm>
            <a:off x="331625" y="925325"/>
            <a:ext cx="85980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rPr lang="en" sz="2400">
                <a:latin typeface="Open Sans"/>
                <a:ea typeface="Open Sans"/>
                <a:cs typeface="Open Sans"/>
                <a:sym typeface="Open Sans"/>
              </a:rPr>
              <a:t>A Deep Learning algorithm is able to </a:t>
            </a:r>
            <a:r>
              <a:rPr b="1" lang="en" sz="2400">
                <a:latin typeface="Open Sans"/>
                <a:ea typeface="Open Sans"/>
                <a:cs typeface="Open Sans"/>
                <a:sym typeface="Open Sans"/>
              </a:rPr>
              <a:t>learn hidden patterns</a:t>
            </a:r>
            <a:r>
              <a:rPr lang="en" sz="2400">
                <a:latin typeface="Open Sans"/>
                <a:ea typeface="Open Sans"/>
                <a:cs typeface="Open Sans"/>
                <a:sym typeface="Open Sans"/>
              </a:rPr>
              <a:t> from the data by itself (</a:t>
            </a:r>
            <a:r>
              <a:rPr lang="en" sz="2400">
                <a:solidFill>
                  <a:schemeClr val="dk1"/>
                </a:solidFill>
                <a:latin typeface="Open Sans"/>
                <a:ea typeface="Open Sans"/>
                <a:cs typeface="Open Sans"/>
                <a:sym typeface="Open Sans"/>
              </a:rPr>
              <a:t>without human supervision)</a:t>
            </a:r>
            <a:r>
              <a:rPr lang="en" sz="2400">
                <a:latin typeface="Open Sans"/>
                <a:ea typeface="Open Sans"/>
                <a:cs typeface="Open Sans"/>
                <a:sym typeface="Open Sans"/>
              </a:rPr>
              <a:t>, </a:t>
            </a:r>
            <a:r>
              <a:rPr b="1" lang="en" sz="2400">
                <a:latin typeface="Open Sans"/>
                <a:ea typeface="Open Sans"/>
                <a:cs typeface="Open Sans"/>
                <a:sym typeface="Open Sans"/>
              </a:rPr>
              <a:t>combine them together</a:t>
            </a:r>
            <a:r>
              <a:rPr lang="en" sz="2400">
                <a:latin typeface="Open Sans"/>
                <a:ea typeface="Open Sans"/>
                <a:cs typeface="Open Sans"/>
                <a:sym typeface="Open Sans"/>
              </a:rPr>
              <a:t>, and build much more </a:t>
            </a:r>
            <a:r>
              <a:rPr b="1" lang="en" sz="2400">
                <a:latin typeface="Open Sans"/>
                <a:ea typeface="Open Sans"/>
                <a:cs typeface="Open Sans"/>
                <a:sym typeface="Open Sans"/>
              </a:rPr>
              <a:t>efficient decision rules</a:t>
            </a:r>
            <a:r>
              <a:rPr lang="en" sz="2400">
                <a:latin typeface="Open Sans"/>
                <a:ea typeface="Open Sans"/>
                <a:cs typeface="Open Sans"/>
                <a:sym typeface="Open Sans"/>
              </a:rPr>
              <a:t>.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p:txBody>
      </p:sp>
      <p:sp>
        <p:nvSpPr>
          <p:cNvPr id="133" name="Google Shape;133;p21"/>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What is Deep Learning?</a:t>
            </a:r>
            <a:endParaRPr sz="4500">
              <a:solidFill>
                <a:srgbClr val="434343"/>
              </a:solidFill>
              <a:latin typeface="Economica"/>
              <a:ea typeface="Economica"/>
              <a:cs typeface="Economica"/>
              <a:sym typeface="Economica"/>
            </a:endParaRPr>
          </a:p>
        </p:txBody>
      </p:sp>
      <p:grpSp>
        <p:nvGrpSpPr>
          <p:cNvPr id="134" name="Google Shape;134;p21"/>
          <p:cNvGrpSpPr/>
          <p:nvPr/>
        </p:nvGrpSpPr>
        <p:grpSpPr>
          <a:xfrm>
            <a:off x="0" y="5976100"/>
            <a:ext cx="9144000" cy="919800"/>
            <a:chOff x="0" y="5976100"/>
            <a:chExt cx="9144000" cy="919800"/>
          </a:xfrm>
        </p:grpSpPr>
        <p:sp>
          <p:nvSpPr>
            <p:cNvPr id="135" name="Google Shape;135;p2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6" name="Google Shape;136;p2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